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9" r:id="rId1"/>
  </p:sldMasterIdLst>
  <p:notesMasterIdLst>
    <p:notesMasterId r:id="rId25"/>
  </p:notesMasterIdLst>
  <p:handoutMasterIdLst>
    <p:handoutMasterId r:id="rId26"/>
  </p:handoutMasterIdLst>
  <p:sldIdLst>
    <p:sldId id="256" r:id="rId2"/>
    <p:sldId id="257" r:id="rId3"/>
    <p:sldId id="258" r:id="rId4"/>
    <p:sldId id="259" r:id="rId5"/>
    <p:sldId id="273" r:id="rId6"/>
    <p:sldId id="274" r:id="rId7"/>
    <p:sldId id="260" r:id="rId8"/>
    <p:sldId id="261" r:id="rId9"/>
    <p:sldId id="262" r:id="rId10"/>
    <p:sldId id="263" r:id="rId11"/>
    <p:sldId id="264" r:id="rId12"/>
    <p:sldId id="265" r:id="rId13"/>
    <p:sldId id="269" r:id="rId14"/>
    <p:sldId id="271" r:id="rId15"/>
    <p:sldId id="272" r:id="rId16"/>
    <p:sldId id="275" r:id="rId17"/>
    <p:sldId id="276" r:id="rId18"/>
    <p:sldId id="277" r:id="rId19"/>
    <p:sldId id="278" r:id="rId20"/>
    <p:sldId id="267" r:id="rId21"/>
    <p:sldId id="266" r:id="rId22"/>
    <p:sldId id="268"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27B528-7E54-4D6C-95E3-B10F5D5A36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IACSD</a:t>
            </a:r>
          </a:p>
        </p:txBody>
      </p:sp>
      <p:sp>
        <p:nvSpPr>
          <p:cNvPr id="3" name="Date Placeholder 2">
            <a:extLst>
              <a:ext uri="{FF2B5EF4-FFF2-40B4-BE49-F238E27FC236}">
                <a16:creationId xmlns:a16="http://schemas.microsoft.com/office/drawing/2014/main" id="{233EEAB5-3B21-4865-BBE0-F60C4A8BD9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78D2C3-1474-47AB-A88E-2547BB16CB8E}" type="datetimeFigureOut">
              <a:rPr lang="en-IN" smtClean="0"/>
              <a:t>02-02-2021</a:t>
            </a:fld>
            <a:endParaRPr lang="en-IN"/>
          </a:p>
        </p:txBody>
      </p:sp>
      <p:sp>
        <p:nvSpPr>
          <p:cNvPr id="4" name="Footer Placeholder 3">
            <a:extLst>
              <a:ext uri="{FF2B5EF4-FFF2-40B4-BE49-F238E27FC236}">
                <a16:creationId xmlns:a16="http://schemas.microsoft.com/office/drawing/2014/main" id="{01EF47F1-FC66-4DCC-A8D5-FB51F857E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EB5902A-3B7D-45DE-8B8C-3195901755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EC1E15-2EE2-4BE5-BDB3-78D39BCA7AF0}" type="slidenum">
              <a:rPr lang="en-IN" smtClean="0"/>
              <a:t>‹#›</a:t>
            </a:fld>
            <a:endParaRPr lang="en-IN"/>
          </a:p>
        </p:txBody>
      </p:sp>
    </p:spTree>
    <p:extLst>
      <p:ext uri="{BB962C8B-B14F-4D97-AF65-F5344CB8AC3E}">
        <p14:creationId xmlns:p14="http://schemas.microsoft.com/office/powerpoint/2010/main" val="183210997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IACSD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8DC19-D806-404E-97D1-123292BE3736}" type="datetimeFigureOut">
              <a:rPr lang="en-IN" smtClean="0"/>
              <a:t>02-02-2021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7C2CC-5DBC-48AF-9993-F7257FAF6D2E}" type="slidenum">
              <a:rPr lang="en-IN" smtClean="0"/>
              <a:t>‹#›</a:t>
            </a:fld>
            <a:endParaRPr lang="en-IN"/>
          </a:p>
        </p:txBody>
      </p:sp>
    </p:spTree>
    <p:extLst>
      <p:ext uri="{BB962C8B-B14F-4D97-AF65-F5344CB8AC3E}">
        <p14:creationId xmlns:p14="http://schemas.microsoft.com/office/powerpoint/2010/main" val="37763787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11C123-F8D9-44A5-8445-48D705391786}" type="datetime1">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22001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E403FBA-D965-4F66-BD78-10A43B5C8696}"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205073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8C1B29-D2F2-47E8-862A-019A75BA4D0E}"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38567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3FF578-E2EA-4B4A-94F2-01D5DD35019E}"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6177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D3082CF-685B-48CE-B919-619C2746BC2B}"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580262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8910E23-5FCF-4741-9A39-7F0E3B0CC119}" type="datetime1">
              <a:rPr lang="en-IN" smtClean="0"/>
              <a:t>02-02-2021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3710957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F942DDD0-A7F6-4C70-BBC8-474A36F2D36E}" type="datetime1">
              <a:rPr lang="en-IN" smtClean="0"/>
              <a:t>02-02-2021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421551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DB528-44A7-4BD3-8402-182254B507DB}" type="datetime1">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837794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E2D6FC-3AC7-4725-8F60-DA1A05DA3A78}" type="datetime1">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52645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CC06BC-E645-46A6-AD91-8C6E93533FB2}" type="datetime1">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56879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2DF996-9D16-4A5A-9D45-2ED1C01A0150}" type="datetime1">
              <a:rPr lang="en-IN" smtClean="0"/>
              <a:t>02-02-2021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567391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8D7207-5E4C-417B-A8AF-55385CF52FB6}"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212773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605300-DAF3-4713-87EB-98DD5CAEC01B}" type="datetime1">
              <a:rPr lang="en-IN" smtClean="0"/>
              <a:t>02-02-2021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2870110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0D7700-BF54-4BF2-85DA-7783BA20488C}" type="datetime1">
              <a:rPr lang="en-IN" smtClean="0"/>
              <a:t>02-02-2021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210708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3352A-1863-43F2-AA5B-7B2F18B5AC11}" type="datetime1">
              <a:rPr lang="en-IN" smtClean="0"/>
              <a:t>02-02-2021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217196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4645F7C-3421-4DAA-8A70-63BA501F6300}"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79195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EBEA2DF-FD08-4D8C-B509-58EDBF6827C2}" type="datetime1">
              <a:rPr lang="en-IN" smtClean="0"/>
              <a:t>02-02-2021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C9923E-73A9-43C8-80AC-0F0734BB7A84}" type="slidenum">
              <a:rPr lang="en-IN" smtClean="0"/>
              <a:t>‹#›</a:t>
            </a:fld>
            <a:endParaRPr lang="en-IN"/>
          </a:p>
        </p:txBody>
      </p:sp>
    </p:spTree>
    <p:extLst>
      <p:ext uri="{BB962C8B-B14F-4D97-AF65-F5344CB8AC3E}">
        <p14:creationId xmlns:p14="http://schemas.microsoft.com/office/powerpoint/2010/main" val="1417995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CCC3A38-A356-44E1-AABF-6287BDEF0858}" type="datetime1">
              <a:rPr lang="en-IN" smtClean="0"/>
              <a:t>02-02-2021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6C9923E-73A9-43C8-80AC-0F0734BB7A84}" type="slidenum">
              <a:rPr lang="en-IN" smtClean="0"/>
              <a:t>‹#›</a:t>
            </a:fld>
            <a:endParaRPr lang="en-IN"/>
          </a:p>
        </p:txBody>
      </p:sp>
    </p:spTree>
    <p:extLst>
      <p:ext uri="{BB962C8B-B14F-4D97-AF65-F5344CB8AC3E}">
        <p14:creationId xmlns:p14="http://schemas.microsoft.com/office/powerpoint/2010/main" val="4091949813"/>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www.javatpoint.com/java-Latoria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34F1-92B9-40B2-9BE7-A3A36B9F16BA}"/>
              </a:ext>
            </a:extLst>
          </p:cNvPr>
          <p:cNvSpPr>
            <a:spLocks noGrp="1"/>
          </p:cNvSpPr>
          <p:nvPr>
            <p:ph type="title"/>
          </p:nvPr>
        </p:nvSpPr>
        <p:spPr>
          <a:xfrm>
            <a:off x="1326304" y="1531632"/>
            <a:ext cx="8596668" cy="1320800"/>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Administration of E-Placement system</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6CDF08C2-F27B-4648-851F-23284B965C24}"/>
              </a:ext>
            </a:extLst>
          </p:cNvPr>
          <p:cNvSpPr>
            <a:spLocks noGrp="1"/>
          </p:cNvSpPr>
          <p:nvPr>
            <p:ph idx="1"/>
          </p:nvPr>
        </p:nvSpPr>
        <p:spPr>
          <a:xfrm>
            <a:off x="677334" y="2916274"/>
            <a:ext cx="10515600" cy="1818723"/>
          </a:xfrm>
        </p:spPr>
        <p:txBody>
          <a:bodyPr/>
          <a:lstStyle/>
          <a:p>
            <a:pPr marL="0" indent="0">
              <a:buNone/>
            </a:pPr>
            <a:r>
              <a:rPr lang="en-IN" sz="2400" dirty="0">
                <a:latin typeface="Times New Roman" panose="02020603050405020304" pitchFamily="18" charset="0"/>
                <a:cs typeface="Times New Roman" panose="02020603050405020304" pitchFamily="18" charset="0"/>
              </a:rPr>
              <a:t>Presented by-</a:t>
            </a:r>
          </a:p>
          <a:p>
            <a:r>
              <a:rPr lang="en-IN" sz="2400" dirty="0" smtClean="0">
                <a:latin typeface="Times New Roman" panose="02020603050405020304" pitchFamily="18" charset="0"/>
                <a:cs typeface="Times New Roman" panose="02020603050405020304" pitchFamily="18" charset="0"/>
              </a:rPr>
              <a:t>Gaurav Vijay Patil</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1025)</a:t>
            </a:r>
            <a:endParaRPr lang="en-IN" sz="24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Girish Dilip Dhande </a:t>
            </a:r>
            <a:r>
              <a:rPr lang="en-IN" sz="2400" dirty="0">
                <a:latin typeface="Times New Roman" panose="02020603050405020304" pitchFamily="18" charset="0"/>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1026)</a:t>
            </a:r>
            <a:endParaRPr lang="en-IN" sz="24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38027F6-B9AE-4955-958F-FBBF3EDE0427}"/>
              </a:ext>
            </a:extLst>
          </p:cNvPr>
          <p:cNvSpPr>
            <a:spLocks noGrp="1"/>
          </p:cNvSpPr>
          <p:nvPr>
            <p:ph type="sldNum" sz="quarter" idx="12"/>
          </p:nvPr>
        </p:nvSpPr>
        <p:spPr/>
        <p:txBody>
          <a:bodyPr/>
          <a:lstStyle/>
          <a:p>
            <a:fld id="{F6C9923E-73A9-43C8-80AC-0F0734BB7A84}" type="slidenum">
              <a:rPr lang="en-IN" sz="1800" smtClean="0"/>
              <a:t>1</a:t>
            </a:fld>
            <a:endParaRPr lang="en-IN" sz="1800" dirty="0"/>
          </a:p>
        </p:txBody>
      </p:sp>
      <p:sp>
        <p:nvSpPr>
          <p:cNvPr id="7" name="TextBox 6">
            <a:extLst>
              <a:ext uri="{FF2B5EF4-FFF2-40B4-BE49-F238E27FC236}">
                <a16:creationId xmlns:a16="http://schemas.microsoft.com/office/drawing/2014/main" id="{1E1B0115-68BA-4B5E-B5E3-47FE29EA6BE1}"/>
              </a:ext>
            </a:extLst>
          </p:cNvPr>
          <p:cNvSpPr txBox="1"/>
          <p:nvPr/>
        </p:nvSpPr>
        <p:spPr>
          <a:xfrm>
            <a:off x="677334" y="5339392"/>
            <a:ext cx="3684104"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Mr. Prashant Karhale</a:t>
            </a:r>
          </a:p>
          <a:p>
            <a:pPr algn="ctr"/>
            <a:r>
              <a:rPr lang="en-IN" dirty="0">
                <a:latin typeface="Times New Roman" panose="02020603050405020304" pitchFamily="18" charset="0"/>
                <a:cs typeface="Times New Roman" panose="02020603050405020304" pitchFamily="18" charset="0"/>
              </a:rPr>
              <a:t>Centre Coordinator</a:t>
            </a:r>
          </a:p>
        </p:txBody>
      </p:sp>
      <p:sp>
        <p:nvSpPr>
          <p:cNvPr id="8" name="TextBox 7">
            <a:extLst>
              <a:ext uri="{FF2B5EF4-FFF2-40B4-BE49-F238E27FC236}">
                <a16:creationId xmlns:a16="http://schemas.microsoft.com/office/drawing/2014/main" id="{D2688D7B-D57D-4A60-B5A8-F25C1CF5535C}"/>
              </a:ext>
            </a:extLst>
          </p:cNvPr>
          <p:cNvSpPr txBox="1"/>
          <p:nvPr/>
        </p:nvSpPr>
        <p:spPr>
          <a:xfrm>
            <a:off x="7903333" y="5256347"/>
            <a:ext cx="2610678"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Mr. Chetan Pardeshi</a:t>
            </a:r>
          </a:p>
          <a:p>
            <a:pPr algn="ctr"/>
            <a:r>
              <a:rPr lang="en-IN" dirty="0">
                <a:latin typeface="Times New Roman" panose="02020603050405020304" pitchFamily="18" charset="0"/>
                <a:cs typeface="Times New Roman" panose="02020603050405020304" pitchFamily="18" charset="0"/>
              </a:rPr>
              <a:t>Project Guide</a:t>
            </a:r>
          </a:p>
        </p:txBody>
      </p:sp>
      <p:sp>
        <p:nvSpPr>
          <p:cNvPr id="9" name="TextBox 8">
            <a:extLst>
              <a:ext uri="{FF2B5EF4-FFF2-40B4-BE49-F238E27FC236}">
                <a16:creationId xmlns:a16="http://schemas.microsoft.com/office/drawing/2014/main" id="{595807B6-9E83-4CB7-981E-A2A8F6B1E402}"/>
              </a:ext>
            </a:extLst>
          </p:cNvPr>
          <p:cNvSpPr txBox="1"/>
          <p:nvPr/>
        </p:nvSpPr>
        <p:spPr>
          <a:xfrm>
            <a:off x="1216294" y="539579"/>
            <a:ext cx="8706678"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INSTITUTE FOR ADVANCED COMPUTING AND SOFTWARE DEVELOPMENT(IACSD),AKURDI.</a:t>
            </a:r>
          </a:p>
        </p:txBody>
      </p:sp>
      <p:pic>
        <p:nvPicPr>
          <p:cNvPr id="10" name="image1.jpeg">
            <a:extLst>
              <a:ext uri="{FF2B5EF4-FFF2-40B4-BE49-F238E27FC236}">
                <a16:creationId xmlns:a16="http://schemas.microsoft.com/office/drawing/2014/main" id="{2B47C90A-80DD-4ECA-BBCC-141F0FE28234}"/>
              </a:ext>
            </a:extLst>
          </p:cNvPr>
          <p:cNvPicPr/>
          <p:nvPr/>
        </p:nvPicPr>
        <p:blipFill>
          <a:blip r:embed="rId2" cstate="print"/>
          <a:stretch>
            <a:fillRect/>
          </a:stretch>
        </p:blipFill>
        <p:spPr>
          <a:xfrm>
            <a:off x="677334" y="251142"/>
            <a:ext cx="1138766" cy="1280489"/>
          </a:xfrm>
          <a:prstGeom prst="rect">
            <a:avLst/>
          </a:prstGeom>
        </p:spPr>
      </p:pic>
      <p:pic>
        <p:nvPicPr>
          <p:cNvPr id="11" name="image2.jpeg" descr="ATC_new_logo_2009">
            <a:extLst>
              <a:ext uri="{FF2B5EF4-FFF2-40B4-BE49-F238E27FC236}">
                <a16:creationId xmlns:a16="http://schemas.microsoft.com/office/drawing/2014/main" id="{48DCF4BF-EC47-486D-82C4-CEDFEDDE25CC}"/>
              </a:ext>
            </a:extLst>
          </p:cNvPr>
          <p:cNvPicPr/>
          <p:nvPr/>
        </p:nvPicPr>
        <p:blipFill>
          <a:blip r:embed="rId3" cstate="print"/>
          <a:stretch>
            <a:fillRect/>
          </a:stretch>
        </p:blipFill>
        <p:spPr>
          <a:xfrm>
            <a:off x="9274628" y="368411"/>
            <a:ext cx="1992927" cy="903238"/>
          </a:xfrm>
          <a:prstGeom prst="rect">
            <a:avLst/>
          </a:prstGeom>
        </p:spPr>
      </p:pic>
    </p:spTree>
    <p:extLst>
      <p:ext uri="{BB962C8B-B14F-4D97-AF65-F5344CB8AC3E}">
        <p14:creationId xmlns:p14="http://schemas.microsoft.com/office/powerpoint/2010/main" val="193522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7CE5-DB25-42F9-BF67-89E3A6AB461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DE265F11-C113-483D-AF6F-46A7A95C98DD}"/>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This system will serve as an web application for efficient planning of the </a:t>
            </a:r>
            <a:r>
              <a:rPr lang="en-IN" sz="2400" dirty="0" smtClean="0">
                <a:latin typeface="Times New Roman" panose="02020603050405020304" pitchFamily="18" charset="0"/>
                <a:cs typeface="Times New Roman" panose="02020603050405020304" pitchFamily="18" charset="0"/>
              </a:rPr>
              <a:t>placement</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without any hassle.</a:t>
            </a:r>
          </a:p>
          <a:p>
            <a:r>
              <a:rPr lang="en-IN" sz="2400" dirty="0" smtClean="0">
                <a:latin typeface="Times New Roman" panose="02020603050405020304" pitchFamily="18" charset="0"/>
                <a:cs typeface="Times New Roman" panose="02020603050405020304" pitchFamily="18" charset="0"/>
              </a:rPr>
              <a:t>No </a:t>
            </a:r>
            <a:r>
              <a:rPr lang="en-IN" sz="2400" dirty="0">
                <a:latin typeface="Times New Roman" panose="02020603050405020304" pitchFamily="18" charset="0"/>
                <a:cs typeface="Times New Roman" panose="02020603050405020304" pitchFamily="18" charset="0"/>
              </a:rPr>
              <a:t>need to physically visit any places especially in the pandemic.</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AA71FD-B95F-4496-A042-9C320592156B}"/>
              </a:ext>
            </a:extLst>
          </p:cNvPr>
          <p:cNvSpPr>
            <a:spLocks noGrp="1"/>
          </p:cNvSpPr>
          <p:nvPr>
            <p:ph type="sldNum" sz="quarter" idx="12"/>
          </p:nvPr>
        </p:nvSpPr>
        <p:spPr/>
        <p:txBody>
          <a:bodyPr/>
          <a:lstStyle/>
          <a:p>
            <a:fld id="{F6C9923E-73A9-43C8-80AC-0F0734BB7A84}" type="slidenum">
              <a:rPr lang="en-IN" sz="1800" smtClean="0"/>
              <a:t>10</a:t>
            </a:fld>
            <a:endParaRPr lang="en-IN" sz="1800" dirty="0"/>
          </a:p>
        </p:txBody>
      </p:sp>
    </p:spTree>
    <p:extLst>
      <p:ext uri="{BB962C8B-B14F-4D97-AF65-F5344CB8AC3E}">
        <p14:creationId xmlns:p14="http://schemas.microsoft.com/office/powerpoint/2010/main" val="82592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E663E-4F44-431F-BDCB-1D00FE436B7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Advantages &amp; Disadvantages</a:t>
            </a:r>
          </a:p>
        </p:txBody>
      </p:sp>
      <p:sp>
        <p:nvSpPr>
          <p:cNvPr id="3" name="Content Placeholder 2">
            <a:extLst>
              <a:ext uri="{FF2B5EF4-FFF2-40B4-BE49-F238E27FC236}">
                <a16:creationId xmlns:a16="http://schemas.microsoft.com/office/drawing/2014/main" id="{B60BB704-7C66-4D02-B49F-2FC5E61F5673}"/>
              </a:ext>
            </a:extLst>
          </p:cNvPr>
          <p:cNvSpPr>
            <a:spLocks noGrp="1"/>
          </p:cNvSpPr>
          <p:nvPr>
            <p:ph idx="1"/>
          </p:nvPr>
        </p:nvSpPr>
        <p:spPr/>
        <p:txBody>
          <a:bodyPr>
            <a:normAutofit lnSpcReduction="10000"/>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Advantages-</a:t>
            </a:r>
          </a:p>
          <a:p>
            <a:pPr algn="just">
              <a:lnSpc>
                <a:spcPct val="150000"/>
              </a:lnSpc>
            </a:pPr>
            <a:r>
              <a:rPr lang="en-US" sz="2800" dirty="0" smtClean="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is user- friendly.</a:t>
            </a:r>
          </a:p>
          <a:p>
            <a:pPr algn="just">
              <a:lnSpc>
                <a:spcPct val="150000"/>
              </a:lnSpc>
            </a:pPr>
            <a:r>
              <a:rPr lang="en-US" sz="2800" dirty="0" smtClean="0">
                <a:latin typeface="Times New Roman" panose="02020603050405020304" pitchFamily="18" charset="0"/>
                <a:cs typeface="Times New Roman" panose="02020603050405020304" pitchFamily="18" charset="0"/>
              </a:rPr>
              <a:t>Greater </a:t>
            </a:r>
            <a:r>
              <a:rPr lang="en-US" sz="2800" dirty="0">
                <a:latin typeface="Times New Roman" panose="02020603050405020304" pitchFamily="18" charset="0"/>
                <a:cs typeface="Times New Roman" panose="02020603050405020304" pitchFamily="18" charset="0"/>
              </a:rPr>
              <a:t>Efficiency.</a:t>
            </a:r>
          </a:p>
          <a:p>
            <a:pPr marL="0" indent="0" algn="just">
              <a:lnSpc>
                <a:spcPct val="150000"/>
              </a:lnSpc>
              <a:buNone/>
            </a:pPr>
            <a:r>
              <a:rPr lang="en-IN" altLang="en-US" sz="2800" b="1" dirty="0" smtClean="0">
                <a:latin typeface="Times New Roman" panose="02020603050405020304" pitchFamily="18" charset="0"/>
                <a:cs typeface="Times New Roman" panose="02020603050405020304" pitchFamily="18" charset="0"/>
              </a:rPr>
              <a:t>Disadvantage-</a:t>
            </a:r>
            <a:endParaRPr lang="en-IN" altLang="en-US" sz="2800" b="1" dirty="0">
              <a:latin typeface="Times New Roman" panose="02020603050405020304" pitchFamily="18" charset="0"/>
              <a:cs typeface="Times New Roman" panose="02020603050405020304" pitchFamily="18" charset="0"/>
            </a:endParaRPr>
          </a:p>
          <a:p>
            <a:pPr algn="just">
              <a:lnSpc>
                <a:spcPct val="150000"/>
              </a:lnSpc>
            </a:pPr>
            <a:r>
              <a:rPr lang="en-IN" altLang="en-US" sz="3100" dirty="0">
                <a:latin typeface="Times New Roman" panose="02020603050405020304" pitchFamily="18" charset="0"/>
                <a:cs typeface="Times New Roman" panose="02020603050405020304" pitchFamily="18" charset="0"/>
              </a:rPr>
              <a:t>Cannot work without internet connection.</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AF18EF-0C08-4024-BC73-0F47527AC075}"/>
              </a:ext>
            </a:extLst>
          </p:cNvPr>
          <p:cNvSpPr>
            <a:spLocks noGrp="1"/>
          </p:cNvSpPr>
          <p:nvPr>
            <p:ph type="sldNum" sz="quarter" idx="12"/>
          </p:nvPr>
        </p:nvSpPr>
        <p:spPr/>
        <p:txBody>
          <a:bodyPr/>
          <a:lstStyle/>
          <a:p>
            <a:fld id="{F6C9923E-73A9-43C8-80AC-0F0734BB7A84}" type="slidenum">
              <a:rPr lang="en-IN" sz="1800" smtClean="0"/>
              <a:t>11</a:t>
            </a:fld>
            <a:endParaRPr lang="en-IN" sz="1800" dirty="0"/>
          </a:p>
        </p:txBody>
      </p:sp>
    </p:spTree>
    <p:extLst>
      <p:ext uri="{BB962C8B-B14F-4D97-AF65-F5344CB8AC3E}">
        <p14:creationId xmlns:p14="http://schemas.microsoft.com/office/powerpoint/2010/main" val="38456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24E1-5BDB-4D3F-9366-719F95B9707B}"/>
              </a:ext>
            </a:extLst>
          </p:cNvPr>
          <p:cNvSpPr>
            <a:spLocks noGrp="1"/>
          </p:cNvSpPr>
          <p:nvPr>
            <p:ph type="title"/>
          </p:nvPr>
        </p:nvSpPr>
        <p:spPr>
          <a:xfrm>
            <a:off x="707572" y="150553"/>
            <a:ext cx="10353761" cy="1326321"/>
          </a:xfrm>
        </p:spPr>
        <p:txBody>
          <a:bodyPr/>
          <a:lstStyle/>
          <a:p>
            <a:r>
              <a:rPr lang="en-IN" dirty="0">
                <a:latin typeface="Times New Roman" panose="02020603050405020304" pitchFamily="18" charset="0"/>
                <a:cs typeface="Times New Roman" panose="02020603050405020304" pitchFamily="18" charset="0"/>
              </a:rPr>
              <a:t>Screenshots-</a:t>
            </a:r>
          </a:p>
        </p:txBody>
      </p:sp>
      <p:sp>
        <p:nvSpPr>
          <p:cNvPr id="3" name="Slide Number Placeholder 2">
            <a:extLst>
              <a:ext uri="{FF2B5EF4-FFF2-40B4-BE49-F238E27FC236}">
                <a16:creationId xmlns:a16="http://schemas.microsoft.com/office/drawing/2014/main" id="{BBAA6049-8C82-4772-A650-687683625A3E}"/>
              </a:ext>
            </a:extLst>
          </p:cNvPr>
          <p:cNvSpPr>
            <a:spLocks noGrp="1"/>
          </p:cNvSpPr>
          <p:nvPr>
            <p:ph type="sldNum" sz="quarter" idx="12"/>
          </p:nvPr>
        </p:nvSpPr>
        <p:spPr/>
        <p:txBody>
          <a:bodyPr/>
          <a:lstStyle/>
          <a:p>
            <a:fld id="{F6C9923E-73A9-43C8-80AC-0F0734BB7A84}" type="slidenum">
              <a:rPr lang="en-IN" sz="1800" smtClean="0"/>
              <a:t>12</a:t>
            </a:fld>
            <a:endParaRPr lang="en-IN" sz="1800" dirty="0"/>
          </a:p>
        </p:txBody>
      </p:sp>
      <p:sp>
        <p:nvSpPr>
          <p:cNvPr id="8" name="TextBox 7">
            <a:extLst>
              <a:ext uri="{FF2B5EF4-FFF2-40B4-BE49-F238E27FC236}">
                <a16:creationId xmlns:a16="http://schemas.microsoft.com/office/drawing/2014/main" id="{5A4132FE-6041-451D-85D0-761F200B0C30}"/>
              </a:ext>
            </a:extLst>
          </p:cNvPr>
          <p:cNvSpPr txBox="1"/>
          <p:nvPr/>
        </p:nvSpPr>
        <p:spPr>
          <a:xfrm>
            <a:off x="691493" y="1015209"/>
            <a:ext cx="5483087"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Homepage </a:t>
            </a:r>
          </a:p>
        </p:txBody>
      </p:sp>
      <p:pic>
        <p:nvPicPr>
          <p:cNvPr id="1026" name="Picture 2" desc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127" y="1611890"/>
            <a:ext cx="8249376" cy="463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31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D16A-DB78-47D1-AC83-F7EA8E106F9A}"/>
              </a:ext>
            </a:extLst>
          </p:cNvPr>
          <p:cNvSpPr>
            <a:spLocks noGrp="1"/>
          </p:cNvSpPr>
          <p:nvPr>
            <p:ph type="title"/>
          </p:nvPr>
        </p:nvSpPr>
        <p:spPr>
          <a:xfrm>
            <a:off x="544414" y="259122"/>
            <a:ext cx="10515600" cy="801066"/>
          </a:xfrm>
        </p:spPr>
        <p:txBody>
          <a:bodyPr>
            <a:normAutofit/>
          </a:bodyPr>
          <a:lstStyle/>
          <a:p>
            <a:r>
              <a:rPr lang="en-IN" sz="2400" dirty="0" smtClean="0">
                <a:latin typeface="Times New Roman" panose="02020603050405020304" pitchFamily="18" charset="0"/>
                <a:cs typeface="Times New Roman" panose="02020603050405020304" pitchFamily="18" charset="0"/>
              </a:rPr>
              <a:t>ABOUT US AND CONTACT US</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07C2B7-A97A-44DC-BB8B-07E34FB6DA0A}"/>
              </a:ext>
            </a:extLst>
          </p:cNvPr>
          <p:cNvSpPr>
            <a:spLocks noGrp="1"/>
          </p:cNvSpPr>
          <p:nvPr>
            <p:ph type="sldNum" sz="quarter" idx="12"/>
          </p:nvPr>
        </p:nvSpPr>
        <p:spPr/>
        <p:txBody>
          <a:bodyPr/>
          <a:lstStyle/>
          <a:p>
            <a:fld id="{F6C9923E-73A9-43C8-80AC-0F0734BB7A84}" type="slidenum">
              <a:rPr lang="en-IN" sz="1800" smtClean="0"/>
              <a:t>13</a:t>
            </a:fld>
            <a:endParaRPr lang="en-IN" sz="1800" dirty="0"/>
          </a:p>
        </p:txBody>
      </p:sp>
      <p:pic>
        <p:nvPicPr>
          <p:cNvPr id="9" name="Content Placeholder 8" descr="C:\Users\Gaurav\AppData\Local\Microsoft\Windows\INetCache\Content.Word\aboutuspng.png"/>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9817" y="1750423"/>
            <a:ext cx="5784669" cy="3878879"/>
          </a:xfrm>
          <a:prstGeom prst="rect">
            <a:avLst/>
          </a:prstGeom>
          <a:noFill/>
          <a:ln>
            <a:noFill/>
          </a:ln>
        </p:spPr>
      </p:pic>
      <p:pic>
        <p:nvPicPr>
          <p:cNvPr id="2051" name="Picture 3" descr="contact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812" y="1750423"/>
            <a:ext cx="6012140" cy="387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00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54D6-E099-4109-A436-54CB81CB4AFF}"/>
              </a:ext>
            </a:extLst>
          </p:cNvPr>
          <p:cNvSpPr>
            <a:spLocks noGrp="1"/>
          </p:cNvSpPr>
          <p:nvPr>
            <p:ph type="title"/>
          </p:nvPr>
        </p:nvSpPr>
        <p:spPr/>
        <p:txBody>
          <a:bodyPr>
            <a:normAutofit/>
          </a:bodyPr>
          <a:lstStyle/>
          <a:p>
            <a:r>
              <a:rPr lang="en-IN" sz="2400" dirty="0" smtClean="0">
                <a:latin typeface="Times New Roman" panose="02020603050405020304" pitchFamily="18" charset="0"/>
                <a:cs typeface="Times New Roman" panose="02020603050405020304" pitchFamily="18" charset="0"/>
              </a:rPr>
              <a:t>ROLE BASED LOGIN WITH VALIDATION</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7F9E7A5-572C-40D0-ACFA-1748A6F06326}"/>
              </a:ext>
            </a:extLst>
          </p:cNvPr>
          <p:cNvSpPr>
            <a:spLocks noGrp="1"/>
          </p:cNvSpPr>
          <p:nvPr>
            <p:ph type="sldNum" sz="quarter" idx="12"/>
          </p:nvPr>
        </p:nvSpPr>
        <p:spPr/>
        <p:txBody>
          <a:bodyPr/>
          <a:lstStyle/>
          <a:p>
            <a:fld id="{F6C9923E-73A9-43C8-80AC-0F0734BB7A84}" type="slidenum">
              <a:rPr lang="en-IN" sz="1800" smtClean="0"/>
              <a:t>14</a:t>
            </a:fld>
            <a:endParaRPr lang="en-IN" sz="1800" dirty="0"/>
          </a:p>
        </p:txBody>
      </p:sp>
      <p:pic>
        <p:nvPicPr>
          <p:cNvPr id="3075" name="Picture 3" descr="rolelog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63" y="1935921"/>
            <a:ext cx="5708986" cy="378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Gaurav\AppData\Local\Microsoft\Windows\INetCache\Content.Word\login.png"/>
          <p:cNvPicPr/>
          <p:nvPr/>
        </p:nvPicPr>
        <p:blipFill>
          <a:blip r:embed="rId3">
            <a:extLst>
              <a:ext uri="{28A0092B-C50C-407E-A947-70E740481C1C}">
                <a14:useLocalDpi xmlns:a14="http://schemas.microsoft.com/office/drawing/2010/main" val="0"/>
              </a:ext>
            </a:extLst>
          </a:blip>
          <a:srcRect/>
          <a:stretch>
            <a:fillRect/>
          </a:stretch>
        </p:blipFill>
        <p:spPr bwMode="auto">
          <a:xfrm>
            <a:off x="6061167" y="1935921"/>
            <a:ext cx="5839096" cy="3785610"/>
          </a:xfrm>
          <a:prstGeom prst="rect">
            <a:avLst/>
          </a:prstGeom>
          <a:noFill/>
          <a:ln>
            <a:noFill/>
          </a:ln>
        </p:spPr>
      </p:pic>
    </p:spTree>
    <p:extLst>
      <p:ext uri="{BB962C8B-B14F-4D97-AF65-F5344CB8AC3E}">
        <p14:creationId xmlns:p14="http://schemas.microsoft.com/office/powerpoint/2010/main" val="18403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714F-DB1A-4AFE-B267-DB19067A0DA9}"/>
              </a:ext>
            </a:extLst>
          </p:cNvPr>
          <p:cNvSpPr>
            <a:spLocks noGrp="1"/>
          </p:cNvSpPr>
          <p:nvPr>
            <p:ph type="title"/>
          </p:nvPr>
        </p:nvSpPr>
        <p:spPr/>
        <p:txBody>
          <a:bodyPr>
            <a:normAutofit/>
          </a:bodyPr>
          <a:lstStyle/>
          <a:p>
            <a:r>
              <a:rPr lang="en-IN" sz="2400" dirty="0" smtClean="0">
                <a:latin typeface="Times New Roman" panose="02020603050405020304" pitchFamily="18" charset="0"/>
                <a:cs typeface="Times New Roman" panose="02020603050405020304" pitchFamily="18" charset="0"/>
              </a:rPr>
              <a:t>NEW USER REGISTRATION AS PER ROLE </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57FC159-F6D1-42C5-8622-E4DC4B3AD4C1}"/>
              </a:ext>
            </a:extLst>
          </p:cNvPr>
          <p:cNvSpPr>
            <a:spLocks noGrp="1"/>
          </p:cNvSpPr>
          <p:nvPr>
            <p:ph type="sldNum" sz="quarter" idx="12"/>
          </p:nvPr>
        </p:nvSpPr>
        <p:spPr/>
        <p:txBody>
          <a:bodyPr/>
          <a:lstStyle/>
          <a:p>
            <a:fld id="{F6C9923E-73A9-43C8-80AC-0F0734BB7A84}" type="slidenum">
              <a:rPr lang="en-IN" sz="1800" smtClean="0"/>
              <a:t>15</a:t>
            </a:fld>
            <a:endParaRPr lang="en-IN" sz="1800" dirty="0"/>
          </a:p>
        </p:txBody>
      </p:sp>
      <p:pic>
        <p:nvPicPr>
          <p:cNvPr id="4098" name="Picture 2" descr="signup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2" y="1935921"/>
            <a:ext cx="5822650" cy="330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Users\Gaurav\AppData\Local\Microsoft\Windows\INetCache\Content.Word\SR1.png"/>
          <p:cNvPicPr/>
          <p:nvPr/>
        </p:nvPicPr>
        <p:blipFill>
          <a:blip r:embed="rId3">
            <a:extLst>
              <a:ext uri="{28A0092B-C50C-407E-A947-70E740481C1C}">
                <a14:useLocalDpi xmlns:a14="http://schemas.microsoft.com/office/drawing/2010/main" val="0"/>
              </a:ext>
            </a:extLst>
          </a:blip>
          <a:srcRect/>
          <a:stretch>
            <a:fillRect/>
          </a:stretch>
        </p:blipFill>
        <p:spPr bwMode="auto">
          <a:xfrm>
            <a:off x="6335486" y="1935921"/>
            <a:ext cx="5581224" cy="3309295"/>
          </a:xfrm>
          <a:prstGeom prst="rect">
            <a:avLst/>
          </a:prstGeom>
          <a:noFill/>
          <a:ln>
            <a:noFill/>
          </a:ln>
        </p:spPr>
      </p:pic>
    </p:spTree>
    <p:extLst>
      <p:ext uri="{BB962C8B-B14F-4D97-AF65-F5344CB8AC3E}">
        <p14:creationId xmlns:p14="http://schemas.microsoft.com/office/powerpoint/2010/main" val="394916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398" y="41805"/>
            <a:ext cx="10353761" cy="1326321"/>
          </a:xfrm>
        </p:spPr>
        <p:txBody>
          <a:bodyPr/>
          <a:lstStyle/>
          <a:p>
            <a:r>
              <a:rPr lang="en-IN" dirty="0" smtClean="0"/>
              <a:t>STUDENT LOGIN with dashboard</a:t>
            </a:r>
            <a:endParaRPr lang="en-IN" dirty="0"/>
          </a:p>
        </p:txBody>
      </p:sp>
      <p:sp>
        <p:nvSpPr>
          <p:cNvPr id="4" name="Slide Number Placeholder 3"/>
          <p:cNvSpPr>
            <a:spLocks noGrp="1"/>
          </p:cNvSpPr>
          <p:nvPr>
            <p:ph type="sldNum" sz="quarter" idx="12"/>
          </p:nvPr>
        </p:nvSpPr>
        <p:spPr/>
        <p:txBody>
          <a:bodyPr/>
          <a:lstStyle/>
          <a:p>
            <a:fld id="{F6C9923E-73A9-43C8-80AC-0F0734BB7A84}" type="slidenum">
              <a:rPr lang="en-IN" smtClean="0"/>
              <a:t>16</a:t>
            </a:fld>
            <a:endParaRPr lang="en-IN"/>
          </a:p>
        </p:txBody>
      </p:sp>
      <p:pic>
        <p:nvPicPr>
          <p:cNvPr id="5" name="Picture 4" descr="C:\Users\Gaurav\Pictures\Screenshots\Screenshot (10).png"/>
          <p:cNvPicPr/>
          <p:nvPr/>
        </p:nvPicPr>
        <p:blipFill>
          <a:blip r:embed="rId2">
            <a:extLst>
              <a:ext uri="{28A0092B-C50C-407E-A947-70E740481C1C}">
                <a14:useLocalDpi xmlns:a14="http://schemas.microsoft.com/office/drawing/2010/main" val="0"/>
              </a:ext>
            </a:extLst>
          </a:blip>
          <a:srcRect/>
          <a:stretch>
            <a:fillRect/>
          </a:stretch>
        </p:blipFill>
        <p:spPr bwMode="auto">
          <a:xfrm>
            <a:off x="1776550" y="1469461"/>
            <a:ext cx="8737461" cy="4312479"/>
          </a:xfrm>
          <a:prstGeom prst="rect">
            <a:avLst/>
          </a:prstGeom>
          <a:noFill/>
          <a:ln>
            <a:noFill/>
          </a:ln>
        </p:spPr>
      </p:pic>
    </p:spTree>
    <p:extLst>
      <p:ext uri="{BB962C8B-B14F-4D97-AF65-F5344CB8AC3E}">
        <p14:creationId xmlns:p14="http://schemas.microsoft.com/office/powerpoint/2010/main" val="137635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67" y="-252549"/>
            <a:ext cx="10353761" cy="1326321"/>
          </a:xfrm>
        </p:spPr>
        <p:txBody>
          <a:bodyPr/>
          <a:lstStyle/>
          <a:p>
            <a:r>
              <a:rPr lang="en-IN" dirty="0" smtClean="0"/>
              <a:t>ONE EXAMPLE OS STUDENT REGISTRATION</a:t>
            </a:r>
            <a:endParaRPr lang="en-IN" dirty="0"/>
          </a:p>
        </p:txBody>
      </p:sp>
      <p:sp>
        <p:nvSpPr>
          <p:cNvPr id="4" name="Slide Number Placeholder 3"/>
          <p:cNvSpPr>
            <a:spLocks noGrp="1"/>
          </p:cNvSpPr>
          <p:nvPr>
            <p:ph type="sldNum" sz="quarter" idx="12"/>
          </p:nvPr>
        </p:nvSpPr>
        <p:spPr>
          <a:xfrm>
            <a:off x="11222567" y="6375309"/>
            <a:ext cx="753545" cy="365125"/>
          </a:xfrm>
        </p:spPr>
        <p:txBody>
          <a:bodyPr/>
          <a:lstStyle/>
          <a:p>
            <a:fld id="{F6C9923E-73A9-43C8-80AC-0F0734BB7A84}" type="slidenum">
              <a:rPr lang="en-IN" smtClean="0"/>
              <a:t>17</a:t>
            </a:fld>
            <a:endParaRPr lang="en-IN" dirty="0"/>
          </a:p>
        </p:txBody>
      </p:sp>
      <p:pic>
        <p:nvPicPr>
          <p:cNvPr id="5122" name="Picture 2" descr="S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12" y="775472"/>
            <a:ext cx="5219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S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867" y="755468"/>
            <a:ext cx="5219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SR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712" y="3806734"/>
            <a:ext cx="5219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SR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867" y="3806734"/>
            <a:ext cx="52197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60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949" y="-336979"/>
            <a:ext cx="10353761" cy="1326321"/>
          </a:xfrm>
        </p:spPr>
        <p:txBody>
          <a:bodyPr/>
          <a:lstStyle/>
          <a:p>
            <a:r>
              <a:rPr lang="en-IN" dirty="0" smtClean="0"/>
              <a:t>Company LOGIN </a:t>
            </a:r>
            <a:endParaRPr lang="en-IN" dirty="0"/>
          </a:p>
        </p:txBody>
      </p:sp>
      <p:sp>
        <p:nvSpPr>
          <p:cNvPr id="4" name="Slide Number Placeholder 3"/>
          <p:cNvSpPr>
            <a:spLocks noGrp="1"/>
          </p:cNvSpPr>
          <p:nvPr>
            <p:ph type="sldNum" sz="quarter" idx="12"/>
          </p:nvPr>
        </p:nvSpPr>
        <p:spPr>
          <a:xfrm>
            <a:off x="11268754" y="6415965"/>
            <a:ext cx="753545" cy="365125"/>
          </a:xfrm>
        </p:spPr>
        <p:txBody>
          <a:bodyPr/>
          <a:lstStyle/>
          <a:p>
            <a:fld id="{F6C9923E-73A9-43C8-80AC-0F0734BB7A84}" type="slidenum">
              <a:rPr lang="en-IN" smtClean="0"/>
              <a:t>18</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06" y="606954"/>
            <a:ext cx="5199793" cy="292345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467" y="606954"/>
            <a:ext cx="5199793" cy="292345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11" y="3722303"/>
            <a:ext cx="5115782" cy="287622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2939" y="3716941"/>
            <a:ext cx="5125321" cy="2881586"/>
          </a:xfrm>
          <a:prstGeom prst="rect">
            <a:avLst/>
          </a:prstGeom>
        </p:spPr>
      </p:pic>
    </p:spTree>
    <p:extLst>
      <p:ext uri="{BB962C8B-B14F-4D97-AF65-F5344CB8AC3E}">
        <p14:creationId xmlns:p14="http://schemas.microsoft.com/office/powerpoint/2010/main" val="1032935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1326321"/>
          </a:xfrm>
        </p:spPr>
        <p:txBody>
          <a:bodyPr/>
          <a:lstStyle/>
          <a:p>
            <a:r>
              <a:rPr lang="en-IN" dirty="0" smtClean="0"/>
              <a:t>Frontend and backend</a:t>
            </a:r>
            <a:endParaRPr lang="en-IN" dirty="0"/>
          </a:p>
        </p:txBody>
      </p:sp>
      <p:sp>
        <p:nvSpPr>
          <p:cNvPr id="4" name="Slide Number Placeholder 3"/>
          <p:cNvSpPr>
            <a:spLocks noGrp="1"/>
          </p:cNvSpPr>
          <p:nvPr>
            <p:ph type="sldNum" sz="quarter" idx="12"/>
          </p:nvPr>
        </p:nvSpPr>
        <p:spPr/>
        <p:txBody>
          <a:bodyPr/>
          <a:lstStyle/>
          <a:p>
            <a:fld id="{F6C9923E-73A9-43C8-80AC-0F0734BB7A84}" type="slidenum">
              <a:rPr lang="en-IN" smtClean="0"/>
              <a:t>19</a:t>
            </a:fld>
            <a:endParaRPr lang="en-IN"/>
          </a:p>
        </p:txBody>
      </p:sp>
      <p:pic>
        <p:nvPicPr>
          <p:cNvPr id="5" name="Picture 4" descr="C:\Users\Gaurav\Pictures\Screenshots\Screenshot (11).png"/>
          <p:cNvPicPr/>
          <p:nvPr/>
        </p:nvPicPr>
        <p:blipFill>
          <a:blip r:embed="rId2">
            <a:extLst>
              <a:ext uri="{28A0092B-C50C-407E-A947-70E740481C1C}">
                <a14:useLocalDpi xmlns:a14="http://schemas.microsoft.com/office/drawing/2010/main" val="0"/>
              </a:ext>
            </a:extLst>
          </a:blip>
          <a:srcRect/>
          <a:stretch>
            <a:fillRect/>
          </a:stretch>
        </p:blipFill>
        <p:spPr bwMode="auto">
          <a:xfrm>
            <a:off x="6235817" y="1935162"/>
            <a:ext cx="5760086" cy="3407144"/>
          </a:xfrm>
          <a:prstGeom prst="rect">
            <a:avLst/>
          </a:prstGeom>
          <a:noFill/>
          <a:ln>
            <a:noFill/>
          </a:ln>
        </p:spPr>
      </p:pic>
      <p:pic>
        <p:nvPicPr>
          <p:cNvPr id="6146" name="Picture 2" descr="Screensho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3" y="1935162"/>
            <a:ext cx="5906182" cy="331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34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FD83-001B-475D-9EC4-D3AF29DEC46D}"/>
              </a:ext>
            </a:extLst>
          </p:cNvPr>
          <p:cNvSpPr>
            <a:spLocks noGrp="1"/>
          </p:cNvSpPr>
          <p:nvPr>
            <p:ph type="title"/>
          </p:nvPr>
        </p:nvSpPr>
        <p:spPr>
          <a:xfrm>
            <a:off x="537022" y="162292"/>
            <a:ext cx="10353761" cy="1326321"/>
          </a:xfrm>
        </p:spPr>
        <p:txBody>
          <a:bodyPr/>
          <a:lstStyle/>
          <a:p>
            <a:r>
              <a:rPr lang="en-IN" dirty="0">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70B27287-605A-4353-946C-C1DE4F8FA46F}"/>
              </a:ext>
            </a:extLst>
          </p:cNvPr>
          <p:cNvSpPr>
            <a:spLocks noGrp="1"/>
          </p:cNvSpPr>
          <p:nvPr>
            <p:ph idx="1"/>
          </p:nvPr>
        </p:nvSpPr>
        <p:spPr>
          <a:xfrm>
            <a:off x="537022" y="1162041"/>
            <a:ext cx="8596668" cy="5565330"/>
          </a:xfrm>
        </p:spPr>
        <p:txBody>
          <a:bodyPr>
            <a:normAutofit fontScale="25000" lnSpcReduction="20000"/>
          </a:bodyPr>
          <a:lstStyle/>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Motivation</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Existing </a:t>
            </a:r>
            <a:r>
              <a:rPr lang="en-US" sz="7400" dirty="0" smtClean="0">
                <a:latin typeface="Times New Roman" panose="02020603050405020304" pitchFamily="18" charset="0"/>
                <a:cs typeface="Times New Roman" panose="02020603050405020304" pitchFamily="18" charset="0"/>
              </a:rPr>
              <a:t>System</a:t>
            </a:r>
          </a:p>
          <a:p>
            <a:pPr>
              <a:buFont typeface="Wingdings" panose="05000000000000000000" pitchFamily="2" charset="2"/>
              <a:buChar char="§"/>
            </a:pPr>
            <a:r>
              <a:rPr lang="en-US" sz="7400" dirty="0" smtClean="0">
                <a:latin typeface="Times New Roman" panose="02020603050405020304" pitchFamily="18" charset="0"/>
                <a:cs typeface="Times New Roman" panose="02020603050405020304" pitchFamily="18" charset="0"/>
              </a:rPr>
              <a:t>Proposed System</a:t>
            </a:r>
            <a:endParaRPr lang="en-US" sz="7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Objectives</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System  Architecture</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Description of system</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Applications</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Advantages  and Disadvantages</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Screenshots</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Future scope</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
            </a:pPr>
            <a:r>
              <a:rPr lang="en-US" sz="7400" dirty="0">
                <a:latin typeface="Times New Roman" panose="02020603050405020304" pitchFamily="18" charset="0"/>
                <a:cs typeface="Times New Roman" panose="02020603050405020304" pitchFamily="18" charset="0"/>
              </a:rPr>
              <a:t>References</a:t>
            </a:r>
          </a:p>
          <a:p>
            <a:endParaRPr lang="en-IN" dirty="0"/>
          </a:p>
        </p:txBody>
      </p:sp>
      <p:sp>
        <p:nvSpPr>
          <p:cNvPr id="4" name="Slide Number Placeholder 3">
            <a:extLst>
              <a:ext uri="{FF2B5EF4-FFF2-40B4-BE49-F238E27FC236}">
                <a16:creationId xmlns:a16="http://schemas.microsoft.com/office/drawing/2014/main" id="{8983A836-C136-43B1-B18C-34FD0F017EF6}"/>
              </a:ext>
            </a:extLst>
          </p:cNvPr>
          <p:cNvSpPr>
            <a:spLocks noGrp="1"/>
          </p:cNvSpPr>
          <p:nvPr>
            <p:ph type="sldNum" sz="quarter" idx="12"/>
          </p:nvPr>
        </p:nvSpPr>
        <p:spPr/>
        <p:txBody>
          <a:bodyPr/>
          <a:lstStyle/>
          <a:p>
            <a:fld id="{F6C9923E-73A9-43C8-80AC-0F0734BB7A84}" type="slidenum">
              <a:rPr lang="en-IN" sz="1800" smtClean="0"/>
              <a:t>2</a:t>
            </a:fld>
            <a:endParaRPr lang="en-IN" sz="1800" dirty="0"/>
          </a:p>
        </p:txBody>
      </p:sp>
    </p:spTree>
    <p:extLst>
      <p:ext uri="{BB962C8B-B14F-4D97-AF65-F5344CB8AC3E}">
        <p14:creationId xmlns:p14="http://schemas.microsoft.com/office/powerpoint/2010/main" val="345419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B904-F456-411A-8355-BCB235D8947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4" name="Slide Number Placeholder 3">
            <a:extLst>
              <a:ext uri="{FF2B5EF4-FFF2-40B4-BE49-F238E27FC236}">
                <a16:creationId xmlns:a16="http://schemas.microsoft.com/office/drawing/2014/main" id="{4AD68955-D063-48FA-8D3C-26523B281468}"/>
              </a:ext>
            </a:extLst>
          </p:cNvPr>
          <p:cNvSpPr>
            <a:spLocks noGrp="1"/>
          </p:cNvSpPr>
          <p:nvPr>
            <p:ph type="sldNum" sz="quarter" idx="12"/>
          </p:nvPr>
        </p:nvSpPr>
        <p:spPr/>
        <p:txBody>
          <a:bodyPr/>
          <a:lstStyle/>
          <a:p>
            <a:fld id="{F6C9923E-73A9-43C8-80AC-0F0734BB7A84}" type="slidenum">
              <a:rPr lang="en-IN" sz="1800" smtClean="0"/>
              <a:t>20</a:t>
            </a:fld>
            <a:endParaRPr lang="en-IN" sz="1800" dirty="0"/>
          </a:p>
        </p:txBody>
      </p:sp>
      <p:sp>
        <p:nvSpPr>
          <p:cNvPr id="5" name="Content Placeholder 4"/>
          <p:cNvSpPr>
            <a:spLocks noGrp="1"/>
          </p:cNvSpPr>
          <p:nvPr>
            <p:ph idx="1"/>
          </p:nvPr>
        </p:nvSpPr>
        <p:spPr/>
        <p:txBody>
          <a:bodyPr>
            <a:normAutofit lnSpcReduction="10000"/>
          </a:bodyPr>
          <a:lstStyle/>
          <a:p>
            <a:pPr algn="just"/>
            <a:r>
              <a:rPr lang="en-US" dirty="0"/>
              <a:t>Though our project is Itself matured enough but still betterment is always an open door. In this case also we can add some features to this software to make this software more </a:t>
            </a:r>
            <a:r>
              <a:rPr lang="en-US" dirty="0" smtClean="0"/>
              <a:t>reliable. These </a:t>
            </a:r>
            <a:r>
              <a:rPr lang="en-US" dirty="0"/>
              <a:t>are as follows</a:t>
            </a:r>
            <a:r>
              <a:rPr lang="en-US" dirty="0" smtClean="0"/>
              <a:t>:</a:t>
            </a:r>
          </a:p>
          <a:p>
            <a:pPr algn="just"/>
            <a:r>
              <a:rPr lang="en-US" dirty="0" smtClean="0"/>
              <a:t>Firstly</a:t>
            </a:r>
            <a:r>
              <a:rPr lang="en-US" dirty="0"/>
              <a:t>, during the development of the project my prime object was to keep the hardware &amp; software requirement as minimum as possible so that it supports maximum user base</a:t>
            </a:r>
            <a:r>
              <a:rPr lang="en-US" dirty="0" smtClean="0"/>
              <a:t>.</a:t>
            </a:r>
          </a:p>
          <a:p>
            <a:pPr algn="just"/>
            <a:r>
              <a:rPr lang="en-US" dirty="0" smtClean="0"/>
              <a:t>Secondly</a:t>
            </a:r>
            <a:r>
              <a:rPr lang="en-US" dirty="0"/>
              <a:t>, the searching procedure should be very strong like placement officer can search student as fast as </a:t>
            </a:r>
            <a:r>
              <a:rPr lang="en-US" dirty="0" smtClean="0"/>
              <a:t>possible.</a:t>
            </a:r>
          </a:p>
          <a:p>
            <a:pPr algn="just"/>
            <a:r>
              <a:rPr lang="en-US" dirty="0" smtClean="0"/>
              <a:t>Thirdly</a:t>
            </a:r>
            <a:r>
              <a:rPr lang="en-US" dirty="0"/>
              <a:t>, modify the project with better approach with more graphics.</a:t>
            </a:r>
            <a:endParaRPr lang="en-IN" dirty="0"/>
          </a:p>
        </p:txBody>
      </p:sp>
    </p:spTree>
    <p:extLst>
      <p:ext uri="{BB962C8B-B14F-4D97-AF65-F5344CB8AC3E}">
        <p14:creationId xmlns:p14="http://schemas.microsoft.com/office/powerpoint/2010/main" val="1265934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AC16-3BCE-402E-AD02-ECAF1B9FF3F1}"/>
              </a:ext>
            </a:extLst>
          </p:cNvPr>
          <p:cNvSpPr>
            <a:spLocks noGrp="1"/>
          </p:cNvSpPr>
          <p:nvPr>
            <p:ph type="title"/>
          </p:nvPr>
        </p:nvSpPr>
        <p:spPr>
          <a:xfrm>
            <a:off x="537022" y="60545"/>
            <a:ext cx="10353761" cy="1326321"/>
          </a:xfrm>
        </p:spPr>
        <p:txBody>
          <a:bodyPr/>
          <a:lstStyle/>
          <a:p>
            <a:r>
              <a:rPr lang="en-IN" dirty="0">
                <a:latin typeface="Times New Roman" panose="02020603050405020304" pitchFamily="18" charset="0"/>
                <a:cs typeface="Times New Roman" panose="02020603050405020304" pitchFamily="18" charset="0"/>
              </a:rPr>
              <a:t>Conclusion</a:t>
            </a:r>
          </a:p>
        </p:txBody>
      </p:sp>
      <p:sp>
        <p:nvSpPr>
          <p:cNvPr id="4" name="Slide Number Placeholder 3">
            <a:extLst>
              <a:ext uri="{FF2B5EF4-FFF2-40B4-BE49-F238E27FC236}">
                <a16:creationId xmlns:a16="http://schemas.microsoft.com/office/drawing/2014/main" id="{030A357A-E06C-4924-990C-6F388DCA0C32}"/>
              </a:ext>
            </a:extLst>
          </p:cNvPr>
          <p:cNvSpPr>
            <a:spLocks noGrp="1"/>
          </p:cNvSpPr>
          <p:nvPr>
            <p:ph type="sldNum" sz="quarter" idx="12"/>
          </p:nvPr>
        </p:nvSpPr>
        <p:spPr/>
        <p:txBody>
          <a:bodyPr/>
          <a:lstStyle/>
          <a:p>
            <a:fld id="{F6C9923E-73A9-43C8-80AC-0F0734BB7A84}" type="slidenum">
              <a:rPr lang="en-IN" sz="1800" smtClean="0"/>
              <a:t>21</a:t>
            </a:fld>
            <a:endParaRPr lang="en-IN" sz="1800" dirty="0"/>
          </a:p>
        </p:txBody>
      </p:sp>
      <p:sp>
        <p:nvSpPr>
          <p:cNvPr id="5" name="Content Placeholder 4"/>
          <p:cNvSpPr>
            <a:spLocks noGrp="1"/>
          </p:cNvSpPr>
          <p:nvPr>
            <p:ph idx="1"/>
          </p:nvPr>
        </p:nvSpPr>
        <p:spPr>
          <a:xfrm>
            <a:off x="537022" y="1116900"/>
            <a:ext cx="10855235" cy="5131500"/>
          </a:xfrm>
        </p:spPr>
        <p:txBody>
          <a:bodyPr>
            <a:normAutofit fontScale="92500" lnSpcReduction="20000"/>
          </a:bodyPr>
          <a:lstStyle/>
          <a:p>
            <a:pPr algn="just"/>
            <a:r>
              <a:rPr lang="en-US" dirty="0"/>
              <a:t>Comparing to existing computerized system, it performs at a faster pace. </a:t>
            </a:r>
          </a:p>
          <a:p>
            <a:pPr algn="just"/>
            <a:r>
              <a:rPr lang="en-US" dirty="0" smtClean="0"/>
              <a:t>System </a:t>
            </a:r>
            <a:r>
              <a:rPr lang="en-US" dirty="0"/>
              <a:t>gives better feedback. </a:t>
            </a:r>
          </a:p>
          <a:p>
            <a:pPr algn="just"/>
            <a:r>
              <a:rPr lang="en-US" dirty="0" smtClean="0"/>
              <a:t>Accurate </a:t>
            </a:r>
            <a:r>
              <a:rPr lang="en-US" dirty="0"/>
              <a:t>information is available. </a:t>
            </a:r>
          </a:p>
          <a:p>
            <a:pPr algn="just"/>
            <a:r>
              <a:rPr lang="en-US" dirty="0" smtClean="0"/>
              <a:t> </a:t>
            </a:r>
            <a:r>
              <a:rPr lang="en-US" dirty="0"/>
              <a:t>Chances of such types of errors are much low. </a:t>
            </a:r>
          </a:p>
          <a:p>
            <a:pPr algn="just"/>
            <a:r>
              <a:rPr lang="en-US" dirty="0" smtClean="0"/>
              <a:t> </a:t>
            </a:r>
            <a:r>
              <a:rPr lang="en-US" dirty="0"/>
              <a:t>Provides security to the system &amp; software. </a:t>
            </a:r>
          </a:p>
          <a:p>
            <a:pPr algn="just"/>
            <a:r>
              <a:rPr lang="en-US" dirty="0" smtClean="0"/>
              <a:t>Forms </a:t>
            </a:r>
            <a:r>
              <a:rPr lang="en-US" dirty="0"/>
              <a:t>are very user friendly </a:t>
            </a:r>
          </a:p>
          <a:p>
            <a:pPr algn="just"/>
            <a:r>
              <a:rPr lang="en-US" dirty="0" smtClean="0"/>
              <a:t>User </a:t>
            </a:r>
            <a:r>
              <a:rPr lang="en-US" dirty="0"/>
              <a:t>can easily work in project </a:t>
            </a:r>
          </a:p>
          <a:p>
            <a:pPr algn="just"/>
            <a:r>
              <a:rPr lang="en-US" dirty="0" smtClean="0"/>
              <a:t>User </a:t>
            </a:r>
            <a:r>
              <a:rPr lang="en-US" dirty="0"/>
              <a:t>can search for city wise company’s </a:t>
            </a:r>
          </a:p>
          <a:p>
            <a:pPr algn="just"/>
            <a:r>
              <a:rPr lang="en-US" dirty="0" smtClean="0"/>
              <a:t>Admin </a:t>
            </a:r>
            <a:r>
              <a:rPr lang="en-US" dirty="0"/>
              <a:t>can decide for who company registered or not </a:t>
            </a:r>
          </a:p>
          <a:p>
            <a:pPr algn="just"/>
            <a:r>
              <a:rPr lang="en-US" dirty="0" smtClean="0"/>
              <a:t> </a:t>
            </a:r>
            <a:r>
              <a:rPr lang="en-US" dirty="0"/>
              <a:t>User process for efficient in project </a:t>
            </a:r>
          </a:p>
          <a:p>
            <a:pPr algn="just"/>
            <a:r>
              <a:rPr lang="en-US" dirty="0" smtClean="0"/>
              <a:t>So </a:t>
            </a:r>
            <a:r>
              <a:rPr lang="en-US" dirty="0"/>
              <a:t>at last we conclude that this Project will be useful to several Students to search for better jobs and Search for Companies according to their convenience to employer</a:t>
            </a:r>
          </a:p>
          <a:p>
            <a:endParaRPr lang="en-IN" dirty="0"/>
          </a:p>
        </p:txBody>
      </p:sp>
    </p:spTree>
    <p:extLst>
      <p:ext uri="{BB962C8B-B14F-4D97-AF65-F5344CB8AC3E}">
        <p14:creationId xmlns:p14="http://schemas.microsoft.com/office/powerpoint/2010/main" val="281203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6682-B110-4083-A8E0-395083D28A6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843AF22C-F9D1-403C-B889-00C1A5F5B8B3}"/>
              </a:ext>
            </a:extLst>
          </p:cNvPr>
          <p:cNvSpPr>
            <a:spLocks noGrp="1"/>
          </p:cNvSpPr>
          <p:nvPr>
            <p:ph type="sldNum" sz="quarter" idx="12"/>
          </p:nvPr>
        </p:nvSpPr>
        <p:spPr/>
        <p:txBody>
          <a:bodyPr/>
          <a:lstStyle/>
          <a:p>
            <a:fld id="{F6C9923E-73A9-43C8-80AC-0F0734BB7A84}" type="slidenum">
              <a:rPr lang="en-IN" sz="1800" smtClean="0"/>
              <a:t>22</a:t>
            </a:fld>
            <a:endParaRPr lang="en-IN" sz="1800" dirty="0"/>
          </a:p>
        </p:txBody>
      </p:sp>
      <p:sp>
        <p:nvSpPr>
          <p:cNvPr id="5" name="Content Placeholder 4"/>
          <p:cNvSpPr>
            <a:spLocks noGrp="1"/>
          </p:cNvSpPr>
          <p:nvPr>
            <p:ph idx="1"/>
          </p:nvPr>
        </p:nvSpPr>
        <p:spPr/>
        <p:txBody>
          <a:bodyPr/>
          <a:lstStyle/>
          <a:p>
            <a:r>
              <a:rPr lang="en-US" dirty="0" smtClean="0">
                <a:effectLst/>
              </a:rPr>
              <a:t>Google </a:t>
            </a:r>
            <a:r>
              <a:rPr lang="en-US" dirty="0">
                <a:effectLst/>
              </a:rPr>
              <a:t>for problem solving</a:t>
            </a:r>
            <a:endParaRPr lang="en-IN" dirty="0">
              <a:effectLst/>
            </a:endParaRPr>
          </a:p>
          <a:p>
            <a:r>
              <a:rPr lang="en-US" dirty="0" smtClean="0">
                <a:effectLst/>
              </a:rPr>
              <a:t>Head </a:t>
            </a:r>
            <a:r>
              <a:rPr lang="en-US" dirty="0">
                <a:effectLst/>
              </a:rPr>
              <a:t>First Java 2nd Edition</a:t>
            </a:r>
            <a:endParaRPr lang="en-IN" dirty="0">
              <a:effectLst/>
            </a:endParaRPr>
          </a:p>
          <a:p>
            <a:r>
              <a:rPr lang="en-US" u="sng" dirty="0" smtClean="0">
                <a:effectLst/>
                <a:hlinkClick r:id="rId2"/>
              </a:rPr>
              <a:t>http</a:t>
            </a:r>
            <a:r>
              <a:rPr lang="en-US" u="sng" dirty="0">
                <a:effectLst/>
                <a:hlinkClick r:id="rId2"/>
              </a:rPr>
              <a:t>://www.javatpoint.com/java-Latorial</a:t>
            </a:r>
            <a:endParaRPr lang="en-IN" dirty="0">
              <a:effectLst/>
            </a:endParaRPr>
          </a:p>
          <a:p>
            <a:r>
              <a:rPr lang="en-US" dirty="0" smtClean="0">
                <a:effectLst/>
              </a:rPr>
              <a:t>http</a:t>
            </a:r>
            <a:r>
              <a:rPr lang="en-US" dirty="0">
                <a:effectLst/>
              </a:rPr>
              <a:t>://www tutorialspoint.com/</a:t>
            </a:r>
            <a:r>
              <a:rPr lang="en-US" dirty="0" err="1">
                <a:effectLst/>
              </a:rPr>
              <a:t>mysql</a:t>
            </a:r>
            <a:r>
              <a:rPr lang="en-US" dirty="0">
                <a:effectLst/>
              </a:rPr>
              <a:t>/</a:t>
            </a:r>
            <a:endParaRPr lang="en-IN" dirty="0">
              <a:effectLst/>
            </a:endParaRPr>
          </a:p>
          <a:p>
            <a:r>
              <a:rPr lang="en-US" dirty="0" smtClean="0">
                <a:effectLst/>
                <a:hlinkClick r:id="rId3"/>
              </a:rPr>
              <a:t>https</a:t>
            </a:r>
            <a:r>
              <a:rPr lang="en-US" dirty="0">
                <a:effectLst/>
                <a:hlinkClick r:id="rId3"/>
              </a:rPr>
              <a:t>://www.w3schools.com</a:t>
            </a:r>
            <a:r>
              <a:rPr lang="en-US" dirty="0" smtClean="0">
                <a:effectLst/>
                <a:hlinkClick r:id="rId3"/>
              </a:rPr>
              <a:t>/</a:t>
            </a:r>
            <a:endParaRPr lang="en-US" dirty="0" smtClean="0">
              <a:effectLst/>
            </a:endParaRPr>
          </a:p>
          <a:p>
            <a:r>
              <a:rPr lang="en-US" dirty="0">
                <a:effectLst/>
              </a:rPr>
              <a:t>https://www.geeksforgeeks.org/</a:t>
            </a:r>
            <a:endParaRPr lang="en-IN" dirty="0">
              <a:effectLst/>
            </a:endParaRPr>
          </a:p>
        </p:txBody>
      </p:sp>
    </p:spTree>
    <p:extLst>
      <p:ext uri="{BB962C8B-B14F-4D97-AF65-F5344CB8AC3E}">
        <p14:creationId xmlns:p14="http://schemas.microsoft.com/office/powerpoint/2010/main" val="3007411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FC1-D59A-40A7-B3C2-EF1A33D2C5F5}"/>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AC2D0EF7-75F3-4C4A-B5CB-019AE519BBE4}"/>
              </a:ext>
            </a:extLst>
          </p:cNvPr>
          <p:cNvSpPr>
            <a:spLocks noGrp="1"/>
          </p:cNvSpPr>
          <p:nvPr>
            <p:ph type="sldNum" sz="quarter" idx="12"/>
          </p:nvPr>
        </p:nvSpPr>
        <p:spPr/>
        <p:txBody>
          <a:bodyPr/>
          <a:lstStyle/>
          <a:p>
            <a:fld id="{F6C9923E-73A9-43C8-80AC-0F0734BB7A84}" type="slidenum">
              <a:rPr lang="en-IN" sz="1800" smtClean="0"/>
              <a:t>23</a:t>
            </a:fld>
            <a:endParaRPr lang="en-IN" sz="1800" dirty="0"/>
          </a:p>
        </p:txBody>
      </p:sp>
    </p:spTree>
    <p:extLst>
      <p:ext uri="{BB962C8B-B14F-4D97-AF65-F5344CB8AC3E}">
        <p14:creationId xmlns:p14="http://schemas.microsoft.com/office/powerpoint/2010/main" val="6416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17A4-2E49-42F0-90A3-DC33F39AFC4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4" name="Slide Number Placeholder 3">
            <a:extLst>
              <a:ext uri="{FF2B5EF4-FFF2-40B4-BE49-F238E27FC236}">
                <a16:creationId xmlns:a16="http://schemas.microsoft.com/office/drawing/2014/main" id="{CC4FAA44-1F80-4BDF-B710-D947F8D43F14}"/>
              </a:ext>
            </a:extLst>
          </p:cNvPr>
          <p:cNvSpPr>
            <a:spLocks noGrp="1"/>
          </p:cNvSpPr>
          <p:nvPr>
            <p:ph type="sldNum" sz="quarter" idx="12"/>
          </p:nvPr>
        </p:nvSpPr>
        <p:spPr/>
        <p:txBody>
          <a:bodyPr/>
          <a:lstStyle/>
          <a:p>
            <a:fld id="{F6C9923E-73A9-43C8-80AC-0F0734BB7A84}" type="slidenum">
              <a:rPr lang="en-IN" sz="1800" smtClean="0"/>
              <a:t>3</a:t>
            </a:fld>
            <a:endParaRPr lang="en-IN" sz="1800" dirty="0"/>
          </a:p>
        </p:txBody>
      </p:sp>
      <p:sp>
        <p:nvSpPr>
          <p:cNvPr id="5" name="Content Placeholder 4"/>
          <p:cNvSpPr>
            <a:spLocks noGrp="1"/>
          </p:cNvSpPr>
          <p:nvPr>
            <p:ph idx="1"/>
          </p:nvPr>
        </p:nvSpPr>
        <p:spPr>
          <a:xfrm>
            <a:off x="913794" y="1935921"/>
            <a:ext cx="10353762" cy="3695136"/>
          </a:xfrm>
        </p:spPr>
        <p:txBody>
          <a:bodyPr>
            <a:normAutofit fontScale="92500" lnSpcReduction="10000"/>
          </a:bodyPr>
          <a:lstStyle/>
          <a:p>
            <a:pPr marL="0" indent="0">
              <a:buNone/>
            </a:pPr>
            <a:r>
              <a:rPr lang="en-IN" dirty="0">
                <a:effectLst/>
              </a:rPr>
              <a:t>The purpose of the project “ADMINISTRATION OF E-PLACEMENT SYSTEM”, the manual work makes the process slow and other problems such as inconsistency and ambiguity on operations. In order to avoid this, web based placement managed system is proposed, where the student information in the college with regard to placement is managed </a:t>
            </a:r>
            <a:r>
              <a:rPr lang="en-IN" dirty="0" smtClean="0">
                <a:effectLst/>
              </a:rPr>
              <a:t>efficiently.</a:t>
            </a:r>
            <a:r>
              <a:rPr lang="en-IN" dirty="0">
                <a:effectLst/>
              </a:rPr>
              <a:t> The key feature of this project is that it is one-time registration enabled. The placement cell calls the companies to select their students for jobs via the campus interview. The placement cell allows the companies to view the student resumes in selective manner. </a:t>
            </a:r>
            <a:r>
              <a:rPr lang="en-IN" dirty="0" smtClean="0">
                <a:effectLst/>
              </a:rPr>
              <a:t>Our </a:t>
            </a:r>
            <a:r>
              <a:rPr lang="en-IN" dirty="0">
                <a:effectLst/>
              </a:rPr>
              <a:t>project provides the facility of maintaining the details of the students and gets the requested list of candidates for the company who would like to recruit the students based on given query</a:t>
            </a:r>
            <a:r>
              <a:rPr lang="en-IN" dirty="0" smtClean="0">
                <a:effectLst/>
              </a:rPr>
              <a:t>.</a:t>
            </a:r>
            <a:r>
              <a:rPr lang="en-IN" dirty="0">
                <a:effectLst/>
              </a:rPr>
              <a:t> They can filter the students profile as per their requirement. The job details of the placed students will be provided by the </a:t>
            </a:r>
            <a:r>
              <a:rPr lang="en-IN" dirty="0" smtClean="0">
                <a:effectLst/>
              </a:rPr>
              <a:t>training and placement officer.</a:t>
            </a:r>
            <a:endParaRPr lang="en-IN" dirty="0"/>
          </a:p>
        </p:txBody>
      </p:sp>
    </p:spTree>
    <p:extLst>
      <p:ext uri="{BB962C8B-B14F-4D97-AF65-F5344CB8AC3E}">
        <p14:creationId xmlns:p14="http://schemas.microsoft.com/office/powerpoint/2010/main" val="2717646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43C3-B088-4A16-BCBC-CC1F1735835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1A109E91-9890-4F4B-AD78-88F8504AA35D}"/>
              </a:ext>
            </a:extLst>
          </p:cNvPr>
          <p:cNvSpPr>
            <a:spLocks noGrp="1"/>
          </p:cNvSpPr>
          <p:nvPr>
            <p:ph idx="1"/>
          </p:nvPr>
        </p:nvSpPr>
        <p:spPr>
          <a:xfrm>
            <a:off x="913795" y="1935921"/>
            <a:ext cx="10353762" cy="3695136"/>
          </a:xfrm>
        </p:spPr>
        <p:txBody>
          <a:bodyPr>
            <a:normAutofit/>
          </a:bodyPr>
          <a:lstStyle/>
          <a:p>
            <a:pPr algn="just">
              <a:lnSpc>
                <a:spcPct val="150000"/>
              </a:lnSpc>
            </a:pPr>
            <a:r>
              <a:rPr lang="en-US" altLang="en-US" sz="2800" dirty="0">
                <a:latin typeface="Times New Roman" panose="02020603050405020304" pitchFamily="18" charset="0"/>
                <a:cs typeface="Times New Roman" panose="02020603050405020304" pitchFamily="18" charset="0"/>
              </a:rPr>
              <a:t>Easy to Access things &amp; save time .</a:t>
            </a:r>
          </a:p>
          <a:p>
            <a:pPr algn="just">
              <a:lnSpc>
                <a:spcPct val="150000"/>
              </a:lnSpc>
            </a:pPr>
            <a:r>
              <a:rPr lang="en-US" sz="2800" dirty="0" smtClean="0">
                <a:latin typeface="Times New Roman" panose="02020603050405020304" pitchFamily="18" charset="0"/>
                <a:cs typeface="Times New Roman" panose="02020603050405020304" pitchFamily="18" charset="0"/>
              </a:rPr>
              <a:t>TPO</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will allow quick and easy management of </a:t>
            </a:r>
            <a:r>
              <a:rPr lang="en-US" sz="2800" dirty="0" smtClean="0">
                <a:latin typeface="Times New Roman" panose="02020603050405020304" pitchFamily="18" charset="0"/>
                <a:cs typeface="Times New Roman" panose="02020603050405020304" pitchFamily="18" charset="0"/>
              </a:rPr>
              <a:t>online placement </a:t>
            </a:r>
            <a:r>
              <a:rPr lang="en-US" sz="2800" dirty="0">
                <a:latin typeface="Times New Roman" panose="02020603050405020304" pitchFamily="18" charset="0"/>
                <a:cs typeface="Times New Roman" panose="02020603050405020304" pitchFamily="18" charset="0"/>
              </a:rPr>
              <a:t>which </a:t>
            </a:r>
            <a:r>
              <a:rPr lang="en-US" sz="2800" dirty="0" smtClean="0">
                <a:latin typeface="Times New Roman" panose="02020603050405020304" pitchFamily="18" charset="0"/>
                <a:cs typeface="Times New Roman" panose="02020603050405020304" pitchFamily="18" charset="0"/>
              </a:rPr>
              <a:t>can manage all students easily.</a:t>
            </a:r>
            <a:endParaRPr lang="en-US" sz="2800" dirty="0">
              <a:latin typeface="Times New Roman" panose="02020603050405020304" pitchFamily="18" charset="0"/>
              <a:cs typeface="Times New Roman" panose="02020603050405020304" pitchFamily="18" charset="0"/>
            </a:endParaRPr>
          </a:p>
          <a:p>
            <a:pPr algn="just">
              <a:lnSpc>
                <a:spcPct val="150000"/>
              </a:lnSpc>
            </a:pPr>
            <a:r>
              <a:rPr lang="en-US" altLang="en-US" sz="2800" dirty="0" smtClean="0">
                <a:latin typeface="Times New Roman" panose="02020603050405020304" pitchFamily="18" charset="0"/>
                <a:cs typeface="Times New Roman" panose="02020603050405020304" pitchFamily="18" charset="0"/>
              </a:rPr>
              <a:t>To </a:t>
            </a:r>
            <a:r>
              <a:rPr lang="en-US" altLang="en-US" sz="2800" dirty="0">
                <a:latin typeface="Times New Roman" panose="02020603050405020304" pitchFamily="18" charset="0"/>
                <a:cs typeface="Times New Roman" panose="02020603050405020304" pitchFamily="18" charset="0"/>
              </a:rPr>
              <a:t>help fast in fast access procedures in placement related activities and ensures to maintain the details of the </a:t>
            </a:r>
            <a:r>
              <a:rPr lang="en-US" altLang="en-US" sz="2800" dirty="0" smtClean="0">
                <a:latin typeface="Times New Roman" panose="02020603050405020304" pitchFamily="18" charset="0"/>
                <a:cs typeface="Times New Roman" panose="02020603050405020304" pitchFamily="18" charset="0"/>
              </a:rPr>
              <a:t>student.</a:t>
            </a:r>
            <a:endParaRPr lang="en-IN" dirty="0"/>
          </a:p>
        </p:txBody>
      </p:sp>
      <p:sp>
        <p:nvSpPr>
          <p:cNvPr id="4" name="Slide Number Placeholder 3">
            <a:extLst>
              <a:ext uri="{FF2B5EF4-FFF2-40B4-BE49-F238E27FC236}">
                <a16:creationId xmlns:a16="http://schemas.microsoft.com/office/drawing/2014/main" id="{A5EC777C-CEC8-4545-9D39-9E466D6C8EFA}"/>
              </a:ext>
            </a:extLst>
          </p:cNvPr>
          <p:cNvSpPr>
            <a:spLocks noGrp="1"/>
          </p:cNvSpPr>
          <p:nvPr>
            <p:ph type="sldNum" sz="quarter" idx="12"/>
          </p:nvPr>
        </p:nvSpPr>
        <p:spPr/>
        <p:txBody>
          <a:bodyPr/>
          <a:lstStyle/>
          <a:p>
            <a:fld id="{F6C9923E-73A9-43C8-80AC-0F0734BB7A84}" type="slidenum">
              <a:rPr lang="en-IN" sz="1800" smtClean="0"/>
              <a:t>4</a:t>
            </a:fld>
            <a:endParaRPr lang="en-IN" sz="1800" dirty="0"/>
          </a:p>
        </p:txBody>
      </p:sp>
    </p:spTree>
    <p:extLst>
      <p:ext uri="{BB962C8B-B14F-4D97-AF65-F5344CB8AC3E}">
        <p14:creationId xmlns:p14="http://schemas.microsoft.com/office/powerpoint/2010/main" val="372081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57A4-84DA-4302-A1CF-C1698332826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System</a:t>
            </a:r>
          </a:p>
        </p:txBody>
      </p:sp>
      <p:sp>
        <p:nvSpPr>
          <p:cNvPr id="4" name="Slide Number Placeholder 3">
            <a:extLst>
              <a:ext uri="{FF2B5EF4-FFF2-40B4-BE49-F238E27FC236}">
                <a16:creationId xmlns:a16="http://schemas.microsoft.com/office/drawing/2014/main" id="{5DFF766E-057A-4C5E-9468-3E07DC6E1308}"/>
              </a:ext>
            </a:extLst>
          </p:cNvPr>
          <p:cNvSpPr>
            <a:spLocks noGrp="1"/>
          </p:cNvSpPr>
          <p:nvPr>
            <p:ph type="sldNum" sz="quarter" idx="12"/>
          </p:nvPr>
        </p:nvSpPr>
        <p:spPr/>
        <p:txBody>
          <a:bodyPr/>
          <a:lstStyle/>
          <a:p>
            <a:fld id="{F6C9923E-73A9-43C8-80AC-0F0734BB7A84}" type="slidenum">
              <a:rPr lang="en-IN" sz="1800" smtClean="0"/>
              <a:t>5</a:t>
            </a:fld>
            <a:endParaRPr lang="en-IN" sz="1800" dirty="0"/>
          </a:p>
        </p:txBody>
      </p:sp>
      <p:sp>
        <p:nvSpPr>
          <p:cNvPr id="5" name="Content Placeholder 4"/>
          <p:cNvSpPr>
            <a:spLocks noGrp="1"/>
          </p:cNvSpPr>
          <p:nvPr>
            <p:ph idx="1"/>
          </p:nvPr>
        </p:nvSpPr>
        <p:spPr/>
        <p:txBody>
          <a:bodyPr/>
          <a:lstStyle/>
          <a:p>
            <a:pPr marL="0" indent="0" algn="just">
              <a:buNone/>
            </a:pPr>
            <a:r>
              <a:rPr lang="en-US" dirty="0"/>
              <a:t>The existing system describes the features of the previous working model and their drawback. Existing system does all process manually. Placement officers register the information of students. If any modifications or updates are required in the profile of any student, it has to be done manually. This is tedious and time consuming, lack of security of data, took more man power, consumes large volume of paper and space. This process is so difficult when number of user’s increases. </a:t>
            </a:r>
            <a:endParaRPr lang="en-IN" dirty="0"/>
          </a:p>
        </p:txBody>
      </p:sp>
    </p:spTree>
    <p:extLst>
      <p:ext uri="{BB962C8B-B14F-4D97-AF65-F5344CB8AC3E}">
        <p14:creationId xmlns:p14="http://schemas.microsoft.com/office/powerpoint/2010/main" val="143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PROPOSED </a:t>
            </a:r>
            <a:r>
              <a:rPr lang="en-IN" dirty="0">
                <a:latin typeface="Times New Roman" panose="02020603050405020304" pitchFamily="18" charset="0"/>
                <a:cs typeface="Times New Roman" panose="02020603050405020304" pitchFamily="18" charset="0"/>
              </a:rPr>
              <a:t>System</a:t>
            </a:r>
            <a:endParaRPr lang="en-IN" dirty="0"/>
          </a:p>
        </p:txBody>
      </p:sp>
      <p:sp>
        <p:nvSpPr>
          <p:cNvPr id="3" name="Content Placeholder 2"/>
          <p:cNvSpPr>
            <a:spLocks noGrp="1"/>
          </p:cNvSpPr>
          <p:nvPr>
            <p:ph idx="1"/>
          </p:nvPr>
        </p:nvSpPr>
        <p:spPr/>
        <p:txBody>
          <a:bodyPr/>
          <a:lstStyle/>
          <a:p>
            <a:pPr algn="just"/>
            <a:r>
              <a:rPr lang="en-US" dirty="0"/>
              <a:t>The aim of the proposed system is to develop a system with improved facilities. The proposed system can overcome all the limitation of the existing system, such as student’s information is maintained in the database, it gives more security to data, ensures data accuracy, reduces paper work and save time, only eligible students get chance, it makes information flow efficient and paves way for easy report generation, reduce the space. proposed system is cost effective. </a:t>
            </a:r>
            <a:endParaRPr lang="en-IN" dirty="0"/>
          </a:p>
        </p:txBody>
      </p:sp>
      <p:sp>
        <p:nvSpPr>
          <p:cNvPr id="4" name="Slide Number Placeholder 3"/>
          <p:cNvSpPr>
            <a:spLocks noGrp="1"/>
          </p:cNvSpPr>
          <p:nvPr>
            <p:ph type="sldNum" sz="quarter" idx="12"/>
          </p:nvPr>
        </p:nvSpPr>
        <p:spPr/>
        <p:txBody>
          <a:bodyPr/>
          <a:lstStyle/>
          <a:p>
            <a:r>
              <a:rPr lang="en-IN" sz="1400" dirty="0" smtClean="0"/>
              <a:t>6</a:t>
            </a:r>
            <a:endParaRPr lang="en-IN" sz="1400" dirty="0"/>
          </a:p>
        </p:txBody>
      </p:sp>
    </p:spTree>
    <p:extLst>
      <p:ext uri="{BB962C8B-B14F-4D97-AF65-F5344CB8AC3E}">
        <p14:creationId xmlns:p14="http://schemas.microsoft.com/office/powerpoint/2010/main" val="108094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0AAE-FB47-4804-A795-2C66570A903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4" name="Slide Number Placeholder 3">
            <a:extLst>
              <a:ext uri="{FF2B5EF4-FFF2-40B4-BE49-F238E27FC236}">
                <a16:creationId xmlns:a16="http://schemas.microsoft.com/office/drawing/2014/main" id="{FF804F4C-C846-4277-A937-A9ED80F2E5CC}"/>
              </a:ext>
            </a:extLst>
          </p:cNvPr>
          <p:cNvSpPr>
            <a:spLocks noGrp="1"/>
          </p:cNvSpPr>
          <p:nvPr>
            <p:ph type="sldNum" sz="quarter" idx="12"/>
          </p:nvPr>
        </p:nvSpPr>
        <p:spPr/>
        <p:txBody>
          <a:bodyPr/>
          <a:lstStyle/>
          <a:p>
            <a:fld id="{F6C9923E-73A9-43C8-80AC-0F0734BB7A84}" type="slidenum">
              <a:rPr lang="en-IN" sz="1800" smtClean="0"/>
              <a:t>7</a:t>
            </a:fld>
            <a:endParaRPr lang="en-IN" sz="1800" dirty="0"/>
          </a:p>
        </p:txBody>
      </p:sp>
      <p:sp>
        <p:nvSpPr>
          <p:cNvPr id="5" name="Content Placeholder 4"/>
          <p:cNvSpPr>
            <a:spLocks noGrp="1"/>
          </p:cNvSpPr>
          <p:nvPr>
            <p:ph idx="1"/>
          </p:nvPr>
        </p:nvSpPr>
        <p:spPr/>
        <p:txBody>
          <a:bodyPr/>
          <a:lstStyle/>
          <a:p>
            <a:r>
              <a:rPr lang="en-US" dirty="0"/>
              <a:t>The primary objective of the Software for Training and Placement System is to reduce the work load of the TPO’s who has to maintain all the records in a written format which becomes difficult to search and maintain which is very time consuming as well as very hectic. </a:t>
            </a:r>
            <a:endParaRPr lang="en-US" dirty="0" smtClean="0"/>
          </a:p>
          <a:p>
            <a:r>
              <a:rPr lang="en-US" dirty="0"/>
              <a:t>Our project provides the facility of maintaining the details of the students and gets the requested list of candidates for the companies who would like to recruit the students based on given query.</a:t>
            </a:r>
            <a:endParaRPr lang="en-IN" dirty="0"/>
          </a:p>
        </p:txBody>
      </p:sp>
    </p:spTree>
    <p:extLst>
      <p:ext uri="{BB962C8B-B14F-4D97-AF65-F5344CB8AC3E}">
        <p14:creationId xmlns:p14="http://schemas.microsoft.com/office/powerpoint/2010/main" val="37644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E1EC-4E4C-432A-B21E-7D68A24364EF}"/>
              </a:ext>
            </a:extLst>
          </p:cNvPr>
          <p:cNvSpPr>
            <a:spLocks noGrp="1"/>
          </p:cNvSpPr>
          <p:nvPr>
            <p:ph type="title"/>
          </p:nvPr>
        </p:nvSpPr>
        <p:spPr>
          <a:xfrm>
            <a:off x="743976" y="0"/>
            <a:ext cx="10353761" cy="1326321"/>
          </a:xfrm>
        </p:spPr>
        <p:txBody>
          <a:bodyPr/>
          <a:lstStyle/>
          <a:p>
            <a:r>
              <a:rPr lang="en-IN" dirty="0">
                <a:latin typeface="Times New Roman" panose="02020603050405020304" pitchFamily="18" charset="0"/>
                <a:cs typeface="Times New Roman" panose="02020603050405020304" pitchFamily="18" charset="0"/>
              </a:rPr>
              <a:t>System </a:t>
            </a:r>
            <a:r>
              <a:rPr lang="en-IN" dirty="0" smtClean="0">
                <a:latin typeface="Times New Roman" panose="02020603050405020304" pitchFamily="18" charset="0"/>
                <a:cs typeface="Times New Roman" panose="02020603050405020304" pitchFamily="18" charset="0"/>
              </a:rPr>
              <a:t>Architecture &amp; USE CASE DIAGRAM</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F831DF8-FF2A-4CFF-84F5-0D1EB34383B3}"/>
              </a:ext>
            </a:extLst>
          </p:cNvPr>
          <p:cNvSpPr>
            <a:spLocks noGrp="1"/>
          </p:cNvSpPr>
          <p:nvPr>
            <p:ph type="sldNum" sz="quarter" idx="12"/>
          </p:nvPr>
        </p:nvSpPr>
        <p:spPr/>
        <p:txBody>
          <a:bodyPr/>
          <a:lstStyle/>
          <a:p>
            <a:fld id="{F6C9923E-73A9-43C8-80AC-0F0734BB7A84}" type="slidenum">
              <a:rPr lang="en-IN" sz="1800" smtClean="0"/>
              <a:t>8</a:t>
            </a:fld>
            <a:endParaRPr lang="en-IN" sz="1800" dirty="0"/>
          </a:p>
        </p:txBody>
      </p:sp>
      <p:pic>
        <p:nvPicPr>
          <p:cNvPr id="4" name="Picture 3"/>
          <p:cNvPicPr>
            <a:picLocks noChangeAspect="1"/>
          </p:cNvPicPr>
          <p:nvPr/>
        </p:nvPicPr>
        <p:blipFill>
          <a:blip r:embed="rId2"/>
          <a:stretch>
            <a:fillRect/>
          </a:stretch>
        </p:blipFill>
        <p:spPr>
          <a:xfrm>
            <a:off x="645248" y="1376589"/>
            <a:ext cx="4841152" cy="4506686"/>
          </a:xfrm>
          <a:prstGeom prst="rect">
            <a:avLst/>
          </a:prstGeom>
        </p:spPr>
      </p:pic>
      <p:pic>
        <p:nvPicPr>
          <p:cNvPr id="8" name="Picture 7"/>
          <p:cNvPicPr>
            <a:picLocks noChangeAspect="1"/>
          </p:cNvPicPr>
          <p:nvPr/>
        </p:nvPicPr>
        <p:blipFill>
          <a:blip r:embed="rId3"/>
          <a:stretch>
            <a:fillRect/>
          </a:stretch>
        </p:blipFill>
        <p:spPr>
          <a:xfrm>
            <a:off x="5995851" y="1376590"/>
            <a:ext cx="4781005" cy="4506686"/>
          </a:xfrm>
          <a:prstGeom prst="rect">
            <a:avLst/>
          </a:prstGeom>
        </p:spPr>
      </p:pic>
    </p:spTree>
    <p:extLst>
      <p:ext uri="{BB962C8B-B14F-4D97-AF65-F5344CB8AC3E}">
        <p14:creationId xmlns:p14="http://schemas.microsoft.com/office/powerpoint/2010/main" val="337921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593F-FAA8-4220-B273-73B66A0F1A2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Description of the system</a:t>
            </a:r>
          </a:p>
        </p:txBody>
      </p:sp>
      <p:sp>
        <p:nvSpPr>
          <p:cNvPr id="4" name="Slide Number Placeholder 3">
            <a:extLst>
              <a:ext uri="{FF2B5EF4-FFF2-40B4-BE49-F238E27FC236}">
                <a16:creationId xmlns:a16="http://schemas.microsoft.com/office/drawing/2014/main" id="{9ACB8894-6A96-44FC-8CF8-6A33A1AB250B}"/>
              </a:ext>
            </a:extLst>
          </p:cNvPr>
          <p:cNvSpPr>
            <a:spLocks noGrp="1"/>
          </p:cNvSpPr>
          <p:nvPr>
            <p:ph type="sldNum" sz="quarter" idx="12"/>
          </p:nvPr>
        </p:nvSpPr>
        <p:spPr/>
        <p:txBody>
          <a:bodyPr/>
          <a:lstStyle/>
          <a:p>
            <a:fld id="{F6C9923E-73A9-43C8-80AC-0F0734BB7A84}" type="slidenum">
              <a:rPr lang="en-IN" sz="1800" smtClean="0"/>
              <a:t>9</a:t>
            </a:fld>
            <a:endParaRPr lang="en-IN" sz="1800" dirty="0"/>
          </a:p>
        </p:txBody>
      </p:sp>
      <p:sp>
        <p:nvSpPr>
          <p:cNvPr id="7" name="Content Placeholder 6"/>
          <p:cNvSpPr>
            <a:spLocks noGrp="1"/>
          </p:cNvSpPr>
          <p:nvPr>
            <p:ph idx="1"/>
          </p:nvPr>
        </p:nvSpPr>
        <p:spPr/>
        <p:txBody>
          <a:bodyPr>
            <a:normAutofit fontScale="92500" lnSpcReduction="10000"/>
          </a:bodyPr>
          <a:lstStyle/>
          <a:p>
            <a:pPr algn="just"/>
            <a:r>
              <a:rPr lang="en-IN" dirty="0">
                <a:effectLst/>
              </a:rPr>
              <a:t> Registration if user wants to login then he/she must be registered, Unregistered user cannot get login. Login user logins to the system by entering valid user id and password for going to welcome page.</a:t>
            </a:r>
          </a:p>
          <a:p>
            <a:pPr algn="just"/>
            <a:r>
              <a:rPr lang="en-IN" dirty="0">
                <a:effectLst/>
              </a:rPr>
              <a:t>   After login, user will be identified if user is Training and Placement Officers (TPO) then he/she can see the student list and can filter it as per requirement, also Training and Placement Officers (TPO) can add company information on portal and notification can be send eligible student list.  If login user is student then he/she can edit the information of his/her profile and can see notification of company to which he/she is eligible.</a:t>
            </a:r>
          </a:p>
          <a:p>
            <a:pPr algn="just"/>
            <a:r>
              <a:rPr lang="en-IN" dirty="0">
                <a:effectLst/>
              </a:rPr>
              <a:t>   And if login user is recruiter then they can add recruitment notification by all their requirement. </a:t>
            </a:r>
            <a:endParaRPr lang="en-IN" dirty="0"/>
          </a:p>
        </p:txBody>
      </p:sp>
    </p:spTree>
    <p:extLst>
      <p:ext uri="{BB962C8B-B14F-4D97-AF65-F5344CB8AC3E}">
        <p14:creationId xmlns:p14="http://schemas.microsoft.com/office/powerpoint/2010/main" val="93893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775</TotalTime>
  <Words>1031</Words>
  <Application>Microsoft Office PowerPoint</Application>
  <PresentationFormat>Widescreen</PresentationFormat>
  <Paragraphs>107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Rockwell</vt:lpstr>
      <vt:lpstr>Times New Roman</vt:lpstr>
      <vt:lpstr>Wingdings</vt:lpstr>
      <vt:lpstr>Damask</vt:lpstr>
      <vt:lpstr>Administration of E-Placement system </vt:lpstr>
      <vt:lpstr>INDEX</vt:lpstr>
      <vt:lpstr>Introduction</vt:lpstr>
      <vt:lpstr>Motivation</vt:lpstr>
      <vt:lpstr>Existing System</vt:lpstr>
      <vt:lpstr>PROPOSED System</vt:lpstr>
      <vt:lpstr>Objectives</vt:lpstr>
      <vt:lpstr>System Architecture &amp; USE CASE DIAGRAM</vt:lpstr>
      <vt:lpstr>Description of the system</vt:lpstr>
      <vt:lpstr>Applications</vt:lpstr>
      <vt:lpstr>Advantages &amp; Disadvantages</vt:lpstr>
      <vt:lpstr>Screenshots-</vt:lpstr>
      <vt:lpstr>ABOUT US AND CONTACT US</vt:lpstr>
      <vt:lpstr>ROLE BASED LOGIN WITH VALIDATION</vt:lpstr>
      <vt:lpstr>NEW USER REGISTRATION AS PER ROLE </vt:lpstr>
      <vt:lpstr>STUDENT LOGIN with dashboard</vt:lpstr>
      <vt:lpstr>ONE EXAMPLE OS STUDENT REGISTRATION</vt:lpstr>
      <vt:lpstr>Company LOGIN </vt:lpstr>
      <vt:lpstr>Frontend and backend</vt:lpstr>
      <vt:lpstr>Future scope</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WEDDING PLANNER</dc:title>
  <dc:creator>priyanka jadhav</dc:creator>
  <cp:lastModifiedBy>Gaurav</cp:lastModifiedBy>
  <cp:revision>33</cp:revision>
  <dcterms:created xsi:type="dcterms:W3CDTF">2021-02-01T11:24:43Z</dcterms:created>
  <dcterms:modified xsi:type="dcterms:W3CDTF">2021-02-02T10:42:09Z</dcterms:modified>
</cp:coreProperties>
</file>